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9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5" r:id="rId13"/>
    <p:sldId id="267" r:id="rId14"/>
    <p:sldId id="271" r:id="rId15"/>
    <p:sldId id="270" r:id="rId16"/>
  </p:sldIdLst>
  <p:sldSz cx="12192000" cy="6858000"/>
  <p:notesSz cx="7104063" cy="10234613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965B"/>
    <a:srgbClr val="14082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5424" autoAdjust="0"/>
  </p:normalViewPr>
  <p:slideViewPr>
    <p:cSldViewPr snapToGrid="0">
      <p:cViewPr varScale="1">
        <p:scale>
          <a:sx n="83" d="100"/>
          <a:sy n="83" d="100"/>
        </p:scale>
        <p:origin x="156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74" y="-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C2956E5-A4FC-44E1-83D6-DCF3F3484052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2A4B120-9AC2-4916-ABA3-A5E158D768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022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PT" sz="1600" dirty="0"/>
              <a:t>Esta apresentação serve para introduzir a iniciativa Hora da IA, um movimento educativo global que convida as escolas a explorarem o mundo da Inteligência Artificial (IA).</a:t>
            </a:r>
          </a:p>
          <a:p>
            <a:pPr algn="just"/>
            <a:br>
              <a:rPr lang="pt-PT" sz="1600" dirty="0"/>
            </a:br>
            <a:r>
              <a:rPr lang="pt-PT" sz="1600" dirty="0"/>
              <a:t>É uma oportunidade para os alunos compreenderem como a IA já faz parte das suas vidas e como podem aprender a usá-la de forma responsável e criativa.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4095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dirty="0"/>
              <a:t>A divulgação é uma parte importante da Hora da IA. As escolas são incentivadas a partilhar os seus momentos de aprendizagem nas redes sociais, usando as hashtags oficiais e mencionando as contas das entidades envolvidas: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dirty="0">
                <a:ea typeface="Roboto Mono" panose="020B0604020202020204" charset="0"/>
              </a:rPr>
              <a:t>@DREMadeira e @cienciasdacomputacaoram | @Code.org e @CSforALL).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t-PT" sz="1600" dirty="0"/>
            </a:br>
            <a:r>
              <a:rPr lang="pt-PT" sz="1600" dirty="0"/>
              <a:t>Estas publicações ajudam a dar visibilidade ao trabalho das escolas e a mostrar como a região está a participar num movimento global.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t-PT" sz="1600" dirty="0"/>
            </a:br>
            <a:r>
              <a:rPr lang="pt-PT" sz="1600" dirty="0"/>
              <a:t>Podem ser partilhadas fotografias das atividades, pequenos vídeos, reflexões dos alunos ou até trabalhos. O importante é reforçar que a Hora da IA é uma experiência colaborativa e inspiradora, e que cada escola pode orgulhar-se de fazer parte deste desafio coletivo.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652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PT" sz="1600" dirty="0"/>
              <a:t>Antes de explorar a Inteligência Artificial, é importante conhecer Ada Lovelace, uma das figuras mais inspiradoras da história da ciência e da tecnologia. Os professores podem ajudar os alunos a descobrir quem foi, o que fez e porque o seu contributo é ainda relevante.</a:t>
            </a:r>
          </a:p>
          <a:p>
            <a:pPr algn="just"/>
            <a:br>
              <a:rPr lang="pt-PT" sz="1600" dirty="0"/>
            </a:br>
            <a:r>
              <a:rPr lang="pt-PT" sz="1600" dirty="0"/>
              <a:t>A ideia é promover uma pequena investigação ou conversa sobre o seu papel pioneiro na programação.</a:t>
            </a:r>
          </a:p>
          <a:p>
            <a:pPr algn="just"/>
            <a:br>
              <a:rPr lang="pt-PT" sz="1600" dirty="0"/>
            </a:br>
            <a:r>
              <a:rPr lang="pt-PT" sz="1600" dirty="0"/>
              <a:t>Ada Lovelace é um excelente ponto de partida para refletir sobre o valor da criatividade no pensamento computacional e sobre como as ideias de ontem moldam a tecnologia de hoje.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2277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br>
              <a:rPr lang="pt-PT" sz="1600" dirty="0"/>
            </a:br>
            <a:r>
              <a:rPr lang="pt-PT" sz="1600" dirty="0"/>
              <a:t>A ideia é promover uma pequena investigação ou conversa sobre o seu papel pioneiro na programação.</a:t>
            </a:r>
          </a:p>
          <a:p>
            <a:pPr algn="just"/>
            <a:br>
              <a:rPr lang="pt-PT" sz="1600" dirty="0"/>
            </a:br>
            <a:r>
              <a:rPr lang="pt-PT" sz="1600" dirty="0"/>
              <a:t>Ada Lovelace é um excelente ponto de partida para refletir sobre o valor da criatividade no pensamento computacional e sobre como as ideias de ontem moldam a tecnologia de hoje.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8271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PT" sz="160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44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PT" sz="1600" dirty="0"/>
              <a:t>Agora, a Hora do Código é a Hora da IA.</a:t>
            </a:r>
          </a:p>
          <a:p>
            <a:pPr algn="just"/>
            <a:br>
              <a:rPr lang="pt-PT" sz="1600" dirty="0"/>
            </a:br>
            <a:r>
              <a:rPr lang="pt-PT" sz="1600" dirty="0"/>
              <a:t>Não se trata de seguir uma tendência, mas de uma evolução natural das Ciências da Computação.</a:t>
            </a:r>
          </a:p>
          <a:p>
            <a:pPr algn="just"/>
            <a:br>
              <a:rPr lang="pt-PT" sz="1600" dirty="0"/>
            </a:br>
            <a:r>
              <a:rPr lang="pt-PT" sz="1600" dirty="0"/>
              <a:t>A Inteligência Artificial não deve ser trabalhada de forma isolada, deve ser integrada e contextualizada, apoiada pelos princípios da literacia digital e computacional.</a:t>
            </a:r>
          </a:p>
          <a:p>
            <a:pPr algn="just"/>
            <a:br>
              <a:rPr lang="pt-PT" sz="1600" dirty="0"/>
            </a:br>
            <a:r>
              <a:rPr lang="pt-PT" sz="1600" dirty="0"/>
              <a:t>O objetivo é preparar os alunos para pensarem criticamente sobre a tecnologia que utilizam.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878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PT" sz="1600" dirty="0"/>
              <a:t>Esta mensagem serve para mostrar que a Hora da IA não é só uma atividade pontual, mas um momento global de aprendizagem. É uma oportunidade para envolvermos os alunos numa conversa sobre o futuro da tecnologia e sobre o papel que eles próprios podem ter na criação do futuro. </a:t>
            </a:r>
          </a:p>
          <a:p>
            <a:pPr algn="just"/>
            <a:endParaRPr lang="pt-PT" sz="1600" dirty="0"/>
          </a:p>
          <a:p>
            <a:pPr algn="just"/>
            <a:r>
              <a:rPr lang="pt-PT" sz="1600" dirty="0"/>
              <a:t>A ideia é que cada escola adapte a iniciativa ao seu contexto, integrando a IA e não tratando a IA como algo isolado ou só “porque está na moda”.</a:t>
            </a:r>
          </a:p>
          <a:p>
            <a:pPr algn="just"/>
            <a:endParaRPr lang="pt-PT" sz="1600" dirty="0"/>
          </a:p>
          <a:p>
            <a:pPr algn="just"/>
            <a:r>
              <a:rPr lang="pt-P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Hora da IA irá decorrer entre os dias 9 e 12 de dezembro de 2025. 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página oficial é: https://csforall.org/pt-BR/hour-of-ai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7002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PT" sz="1600" dirty="0"/>
              <a:t>O primeiro passo é garantir que existe comunicação dentro da escola sobre a Hora da IA. É importante definir um responsável que possa fazer o registo da escola e coordenar as iniciativas locais. </a:t>
            </a:r>
          </a:p>
          <a:p>
            <a:pPr algn="just"/>
            <a:endParaRPr lang="pt-PT" sz="1600" dirty="0"/>
          </a:p>
          <a:p>
            <a:pPr algn="just"/>
            <a:r>
              <a:rPr lang="pt-PT" sz="1600" dirty="0"/>
              <a:t>Este registo permitirá identificar as atividades que cada escola vai desenvolver e garantir que a participação fica oficialmente associada ao movimento global.</a:t>
            </a:r>
          </a:p>
          <a:p>
            <a:pPr algn="just"/>
            <a:br>
              <a:rPr lang="pt-PT" sz="1600" dirty="0"/>
            </a:br>
            <a:r>
              <a:rPr lang="pt-PT" sz="1600" dirty="0"/>
              <a:t>Sempre que possível, deve envolver-se a direção, professores de diferentes áreas e os clubes de ciência ou de tecnologia, para que a participação seja mais ampla e colaborativa.</a:t>
            </a:r>
          </a:p>
          <a:p>
            <a:pPr algn="just"/>
            <a:endParaRPr lang="pt-PT" sz="1600" dirty="0"/>
          </a:p>
          <a:p>
            <a:r>
              <a:rPr lang="pt-PT" sz="1600" dirty="0"/>
              <a:t>Link: https://docs.google.com/forms/d/e/1FAIpQLSdgpHYJrrvN96nS62YTNmwPaKYOYRe7xLXyAWOi0lnqPCe-Ig/viewform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1715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PT" sz="1600" dirty="0"/>
              <a:t>Este mapa mostra a distribuição das escolas e dos países que participam na Hora da IA.</a:t>
            </a:r>
          </a:p>
          <a:p>
            <a:pPr algn="just"/>
            <a:br>
              <a:rPr lang="pt-PT" sz="1600" dirty="0"/>
            </a:br>
            <a:r>
              <a:rPr lang="pt-PT" sz="1600" dirty="0"/>
              <a:t>À medida que mais escolas se registam, o mapa vai atualizando, tornando visível a dimensão global e colaborativa do movimento.</a:t>
            </a:r>
          </a:p>
          <a:p>
            <a:pPr algn="just"/>
            <a:br>
              <a:rPr lang="pt-PT" sz="1600" dirty="0"/>
            </a:br>
            <a:r>
              <a:rPr lang="pt-PT" sz="1600" dirty="0"/>
              <a:t>É uma forma de mostrar aos alunos que fazem parte de uma iniciativa mundial, onde milhões de crianças e jovens estão a aprender sobre Inteligência Artificial ao mesmo tempo.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55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PT" sz="1600" dirty="0"/>
              <a:t>Algumas das atividades disponíveis incluem “IA para os Oceanos”, “Dance </a:t>
            </a:r>
            <a:r>
              <a:rPr lang="pt-PT" sz="1600" dirty="0" err="1"/>
              <a:t>Party</a:t>
            </a:r>
            <a:r>
              <a:rPr lang="pt-PT" sz="1600" dirty="0"/>
              <a:t> - Edição IA”, “Geração IA - Minecraft ” e “</a:t>
            </a:r>
            <a:r>
              <a:rPr lang="pt-PT" sz="1600" dirty="0" err="1"/>
              <a:t>Music</a:t>
            </a:r>
            <a:r>
              <a:rPr lang="pt-PT" sz="1600" dirty="0"/>
              <a:t> </a:t>
            </a:r>
            <a:r>
              <a:rPr lang="pt-PT" sz="1600" dirty="0" err="1"/>
              <a:t>Lab</a:t>
            </a:r>
            <a:r>
              <a:rPr lang="pt-PT" sz="1600" dirty="0"/>
              <a:t>”. A estas propostas poderão ser adicionadas outras até à data oficial e que podem ser adaptadas à faixa etária e aos recursos de cada escola. </a:t>
            </a:r>
          </a:p>
          <a:p>
            <a:pPr algn="just"/>
            <a:endParaRPr lang="pt-PT" sz="1600" dirty="0"/>
          </a:p>
          <a:p>
            <a:pPr algn="just"/>
            <a:r>
              <a:rPr lang="pt-PT" sz="1600" dirty="0"/>
              <a:t>É importante lembrar que também podem ser usadas outras atividades, que trabalhem outros conceitos ligados às Ciências da Computação. O mais importante é proporcionar aos alunos uma experiência exploratória e significativa.</a:t>
            </a:r>
          </a:p>
          <a:p>
            <a:pPr algn="just"/>
            <a:endParaRPr lang="pt-PT" sz="1600" dirty="0"/>
          </a:p>
          <a:p>
            <a:pPr algn="just"/>
            <a:r>
              <a:rPr lang="pt-PT" sz="1600" dirty="0"/>
              <a:t>Link: https://csforall.org/pt-BR/activities/hour-of-ai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0221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PT" sz="1600" dirty="0"/>
              <a:t>A preparação é essencial para o sucesso da Hora da IA. Deve escolher-se um espaço adequado, garantindo que os alunos têm acesso à tecnologia necessária ou alternativas offline. As atividades devem ser revistas antecipadamente, para que tudo decorra com fluidez. </a:t>
            </a:r>
          </a:p>
          <a:p>
            <a:pPr algn="just"/>
            <a:endParaRPr lang="pt-PT" sz="1600" dirty="0"/>
          </a:p>
          <a:p>
            <a:pPr algn="just"/>
            <a:r>
              <a:rPr lang="pt-PT" sz="1600" dirty="0"/>
              <a:t>Poderá ser criado um ambiente motivador, com cartazes ou trabalhos dos alunos, e envolver a comunidade educativa. Sempre que possível, partilhar o evento através dos canais da escola, mostrando o envolvimento dos alunos e reforçando o espírito colaborativo da iniciativa.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0384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PT" sz="1600" dirty="0"/>
              <a:t>Os materiais visuais ajudam a criar identidade e envolvimento na Hora da IA. As escolas podem imprimir e afixar pósteres nos corredores, distribuir </a:t>
            </a:r>
            <a:r>
              <a:rPr lang="pt-PT" sz="1600" dirty="0" err="1"/>
              <a:t>flyers</a:t>
            </a:r>
            <a:r>
              <a:rPr lang="pt-PT" sz="1600" dirty="0"/>
              <a:t> informativos e usar autocolantes para divulgar o evento. </a:t>
            </a:r>
          </a:p>
          <a:p>
            <a:pPr algn="just"/>
            <a:endParaRPr lang="pt-PT" sz="1600" dirty="0"/>
          </a:p>
          <a:p>
            <a:pPr algn="just"/>
            <a:r>
              <a:rPr lang="pt-PT" sz="1600" dirty="0"/>
              <a:t>Estes elementos visuais reforçam o espírito de participação e permitem dar visibilidade à iniciativa dentro e fora da escola. É também uma boa oportunidade para envolver alunos na criação dos seus próprios materiais gráficos, promovendo a criatividade.</a:t>
            </a:r>
          </a:p>
          <a:p>
            <a:pPr algn="just"/>
            <a:endParaRPr lang="pt-PT" sz="1600" dirty="0"/>
          </a:p>
          <a:p>
            <a:pPr algn="just"/>
            <a:r>
              <a:rPr lang="pt-PT" sz="1600" dirty="0"/>
              <a:t>Link: https://teducativas.madeira.gov.pt/s/VzxRf7l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6332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PT" sz="1600" dirty="0"/>
              <a:t>Os professores têm acesso a um modelo de apresentação personalizável, que pode ser usado para divulgar a Hora da IA na escola.</a:t>
            </a:r>
          </a:p>
          <a:p>
            <a:pPr algn="just"/>
            <a:endParaRPr lang="pt-PT" sz="1600" dirty="0"/>
          </a:p>
          <a:p>
            <a:pPr algn="just"/>
            <a:r>
              <a:rPr lang="pt-PT" sz="1600" dirty="0"/>
              <a:t>Este recurso permite adaptar os conteúdos, incluir o logótipo da escola e criar apresentações para reuniões, eventos com alunos e famílias.</a:t>
            </a:r>
          </a:p>
          <a:p>
            <a:pPr algn="just"/>
            <a:endParaRPr lang="pt-PT" sz="1600" dirty="0"/>
          </a:p>
          <a:p>
            <a:pPr algn="just"/>
            <a:r>
              <a:rPr lang="pt-PT" sz="1600" dirty="0"/>
              <a:t>É uma ferramenta útil para promover a iniciativa e partilhar o trabalho desenvolvido durante a Hora da IA.</a:t>
            </a:r>
          </a:p>
          <a:p>
            <a:pPr algn="just"/>
            <a:endParaRPr lang="pt-PT" sz="1600" dirty="0"/>
          </a:p>
          <a:p>
            <a:pPr algn="just"/>
            <a:r>
              <a:rPr lang="pt-PT" sz="1600" dirty="0"/>
              <a:t>Link: https://teducativas.madeira.gov.pt/s/VzxRf7l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4B120-9AC2-4916-ABA3-A5E158D7682C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323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0;p18">
            <a:extLst>
              <a:ext uri="{FF2B5EF4-FFF2-40B4-BE49-F238E27FC236}">
                <a16:creationId xmlns:a16="http://schemas.microsoft.com/office/drawing/2014/main" id="{8D078A7E-2153-4715-95D9-8F96B55C0F87}"/>
              </a:ext>
            </a:extLst>
          </p:cNvPr>
          <p:cNvSpPr/>
          <p:nvPr userDrawn="1"/>
        </p:nvSpPr>
        <p:spPr>
          <a:xfrm>
            <a:off x="-1" y="6270300"/>
            <a:ext cx="11497849" cy="587700"/>
          </a:xfrm>
          <a:prstGeom prst="rect">
            <a:avLst/>
          </a:prstGeom>
          <a:solidFill>
            <a:srgbClr val="1408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25;p18">
            <a:extLst>
              <a:ext uri="{FF2B5EF4-FFF2-40B4-BE49-F238E27FC236}">
                <a16:creationId xmlns:a16="http://schemas.microsoft.com/office/drawing/2014/main" id="{2C66FAA1-942F-488D-879B-436C5F49AE0E}"/>
              </a:ext>
            </a:extLst>
          </p:cNvPr>
          <p:cNvSpPr txBox="1"/>
          <p:nvPr userDrawn="1"/>
        </p:nvSpPr>
        <p:spPr>
          <a:xfrm>
            <a:off x="283850" y="6351175"/>
            <a:ext cx="574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4F3F2"/>
                </a:solidFill>
                <a:latin typeface="Roboto Mono"/>
                <a:ea typeface="Roboto Mono"/>
                <a:cs typeface="Roboto Mono"/>
                <a:sym typeface="Roboto Mono"/>
              </a:rPr>
              <a:t>Guia de participação | Rodolfo Pinto</a:t>
            </a:r>
            <a:endParaRPr sz="1800" dirty="0">
              <a:solidFill>
                <a:srgbClr val="F4F3F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E46BA62-D87F-47C2-86D6-3715F222D001}"/>
              </a:ext>
            </a:extLst>
          </p:cNvPr>
          <p:cNvSpPr/>
          <p:nvPr userDrawn="1"/>
        </p:nvSpPr>
        <p:spPr>
          <a:xfrm>
            <a:off x="11512578" y="6225175"/>
            <a:ext cx="651164" cy="58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3E1AE66-7E01-46BC-85C5-0665A281CBB2}"/>
              </a:ext>
            </a:extLst>
          </p:cNvPr>
          <p:cNvGrpSpPr/>
          <p:nvPr userDrawn="1"/>
        </p:nvGrpSpPr>
        <p:grpSpPr>
          <a:xfrm>
            <a:off x="11536962" y="6273280"/>
            <a:ext cx="608525" cy="491489"/>
            <a:chOff x="9814560" y="248920"/>
            <a:chExt cx="1884680" cy="1584960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8E7266FA-5D7F-4619-B639-6A6FE3340C88}"/>
                </a:ext>
              </a:extLst>
            </p:cNvPr>
            <p:cNvGrpSpPr/>
            <p:nvPr userDrawn="1"/>
          </p:nvGrpSpPr>
          <p:grpSpPr>
            <a:xfrm>
              <a:off x="9902340" y="435038"/>
              <a:ext cx="1568171" cy="1292401"/>
              <a:chOff x="5921829" y="1834350"/>
              <a:chExt cx="4201886" cy="3530721"/>
            </a:xfrm>
          </p:grpSpPr>
          <p:pic>
            <p:nvPicPr>
              <p:cNvPr id="13" name="Imagem 12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5F0B4BE8-F44A-487E-AE9F-74EDA1B794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36" t="37460" r="50000" b="35397"/>
              <a:stretch/>
            </p:blipFill>
            <p:spPr>
              <a:xfrm>
                <a:off x="5921829" y="1834350"/>
                <a:ext cx="4201886" cy="186145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Imagem 13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8CCADE71-F1A8-41C1-B9C2-057DD178C2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21" t="40327" r="31080" b="36191"/>
              <a:stretch/>
            </p:blipFill>
            <p:spPr>
              <a:xfrm>
                <a:off x="6368145" y="3695807"/>
                <a:ext cx="1482444" cy="102518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Imagem 14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8CAB261A-F4B4-41BE-9FBC-7D86DE2BA8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93" t="36709" r="15959" b="36192"/>
              <a:stretch/>
            </p:blipFill>
            <p:spPr>
              <a:xfrm>
                <a:off x="8175173" y="3490904"/>
                <a:ext cx="1948542" cy="187416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29A883A4-A9C2-41C6-B96C-C4E9122305A5}"/>
                </a:ext>
              </a:extLst>
            </p:cNvPr>
            <p:cNvSpPr/>
            <p:nvPr userDrawn="1"/>
          </p:nvSpPr>
          <p:spPr>
            <a:xfrm>
              <a:off x="9814560" y="248920"/>
              <a:ext cx="1884680" cy="1584960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16" name="Google Shape;134;p19">
            <a:extLst>
              <a:ext uri="{FF2B5EF4-FFF2-40B4-BE49-F238E27FC236}">
                <a16:creationId xmlns:a16="http://schemas.microsoft.com/office/drawing/2014/main" id="{F6B82066-3A9B-4754-A066-2ABB78AC0BF7}"/>
              </a:ext>
            </a:extLst>
          </p:cNvPr>
          <p:cNvCxnSpPr>
            <a:cxnSpLocks/>
          </p:cNvCxnSpPr>
          <p:nvPr userDrawn="1"/>
        </p:nvCxnSpPr>
        <p:spPr>
          <a:xfrm>
            <a:off x="339065" y="285900"/>
            <a:ext cx="11513871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35;p19">
            <a:extLst>
              <a:ext uri="{FF2B5EF4-FFF2-40B4-BE49-F238E27FC236}">
                <a16:creationId xmlns:a16="http://schemas.microsoft.com/office/drawing/2014/main" id="{7E3149B0-05D5-41F9-B449-45E387332F49}"/>
              </a:ext>
            </a:extLst>
          </p:cNvPr>
          <p:cNvCxnSpPr/>
          <p:nvPr userDrawn="1"/>
        </p:nvCxnSpPr>
        <p:spPr>
          <a:xfrm>
            <a:off x="339472" y="733225"/>
            <a:ext cx="2053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19831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533BA4-9E30-48A2-A24F-28314EF9F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B001449-EB51-44D6-9083-E6B8A02A9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BBB2253-FE25-48F9-B77A-7CDC56675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649D077-8390-4A7C-8E39-18AA27C40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C3A1-E89E-4980-B05F-558E5CFA7387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93096F9-4589-4504-AF90-7A44C3A0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DCACA90-F446-4BC3-92A2-45D045CE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2FD77-B15B-47C3-9695-488106E52FB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689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5DE86-94BC-4236-A75A-5236DDA4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95B68A7-2122-43EC-BF9C-6F80108C4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1CB6601-A4A9-4954-838C-2D463C0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C3A1-E89E-4980-B05F-558E5CFA7387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CF8687B-EB14-48D3-8C75-EB24DA8AA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ADC0675-4A96-4149-93F3-8AE87D2B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2FD77-B15B-47C3-9695-488106E52FB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8614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E2F317-C85A-489B-B8A3-3F995E615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C517E3F-6959-4A0E-96E1-83B8C4C07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4A47B43-4895-47A3-A07E-1BA27C5FD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C3A1-E89E-4980-B05F-558E5CFA7387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EEAE9B8-30D3-4872-A546-39EFA2091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987FADE-4707-4EE0-A287-A9647E7A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2FD77-B15B-47C3-9695-488106E52FB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558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0;p18">
            <a:extLst>
              <a:ext uri="{FF2B5EF4-FFF2-40B4-BE49-F238E27FC236}">
                <a16:creationId xmlns:a16="http://schemas.microsoft.com/office/drawing/2014/main" id="{8D078A7E-2153-4715-95D9-8F96B55C0F87}"/>
              </a:ext>
            </a:extLst>
          </p:cNvPr>
          <p:cNvSpPr/>
          <p:nvPr userDrawn="1"/>
        </p:nvSpPr>
        <p:spPr>
          <a:xfrm>
            <a:off x="733287" y="6262132"/>
            <a:ext cx="11458713" cy="587700"/>
          </a:xfrm>
          <a:prstGeom prst="rect">
            <a:avLst/>
          </a:prstGeom>
          <a:solidFill>
            <a:srgbClr val="1408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25;p18">
            <a:extLst>
              <a:ext uri="{FF2B5EF4-FFF2-40B4-BE49-F238E27FC236}">
                <a16:creationId xmlns:a16="http://schemas.microsoft.com/office/drawing/2014/main" id="{2C66FAA1-942F-488D-879B-436C5F49AE0E}"/>
              </a:ext>
            </a:extLst>
          </p:cNvPr>
          <p:cNvSpPr txBox="1"/>
          <p:nvPr userDrawn="1"/>
        </p:nvSpPr>
        <p:spPr>
          <a:xfrm>
            <a:off x="6202481" y="6341250"/>
            <a:ext cx="574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4F3F2"/>
                </a:solidFill>
                <a:latin typeface="Roboto Mono"/>
                <a:ea typeface="Roboto Mono"/>
                <a:cs typeface="Roboto Mono"/>
                <a:sym typeface="Roboto Mono"/>
              </a:rPr>
              <a:t>Guia de participação | Rodolfo Pinto</a:t>
            </a:r>
            <a:endParaRPr sz="1800" dirty="0">
              <a:solidFill>
                <a:srgbClr val="F4F3F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E46BA62-D87F-47C2-86D6-3715F222D001}"/>
              </a:ext>
            </a:extLst>
          </p:cNvPr>
          <p:cNvSpPr/>
          <p:nvPr userDrawn="1"/>
        </p:nvSpPr>
        <p:spPr>
          <a:xfrm>
            <a:off x="0" y="6270300"/>
            <a:ext cx="651164" cy="58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3E1AE66-7E01-46BC-85C5-0665A281CBB2}"/>
              </a:ext>
            </a:extLst>
          </p:cNvPr>
          <p:cNvGrpSpPr/>
          <p:nvPr userDrawn="1"/>
        </p:nvGrpSpPr>
        <p:grpSpPr>
          <a:xfrm>
            <a:off x="74573" y="6289199"/>
            <a:ext cx="608525" cy="491489"/>
            <a:chOff x="9814560" y="248920"/>
            <a:chExt cx="1884680" cy="1584960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8E7266FA-5D7F-4619-B639-6A6FE3340C88}"/>
                </a:ext>
              </a:extLst>
            </p:cNvPr>
            <p:cNvGrpSpPr/>
            <p:nvPr userDrawn="1"/>
          </p:nvGrpSpPr>
          <p:grpSpPr>
            <a:xfrm>
              <a:off x="9902340" y="435038"/>
              <a:ext cx="1568171" cy="1292401"/>
              <a:chOff x="5921829" y="1834350"/>
              <a:chExt cx="4201886" cy="3530721"/>
            </a:xfrm>
          </p:grpSpPr>
          <p:pic>
            <p:nvPicPr>
              <p:cNvPr id="13" name="Imagem 12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5F0B4BE8-F44A-487E-AE9F-74EDA1B794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36" t="37460" r="50000" b="35397"/>
              <a:stretch/>
            </p:blipFill>
            <p:spPr>
              <a:xfrm>
                <a:off x="5921829" y="1834350"/>
                <a:ext cx="4201886" cy="186145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Imagem 13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8CCADE71-F1A8-41C1-B9C2-057DD178C2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21" t="40327" r="31080" b="36191"/>
              <a:stretch/>
            </p:blipFill>
            <p:spPr>
              <a:xfrm>
                <a:off x="6368145" y="3695807"/>
                <a:ext cx="1482444" cy="102518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Imagem 14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8CAB261A-F4B4-41BE-9FBC-7D86DE2BA8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93" t="36709" r="15959" b="36192"/>
              <a:stretch/>
            </p:blipFill>
            <p:spPr>
              <a:xfrm>
                <a:off x="8175173" y="3490904"/>
                <a:ext cx="1948542" cy="187416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29A883A4-A9C2-41C6-B96C-C4E9122305A5}"/>
                </a:ext>
              </a:extLst>
            </p:cNvPr>
            <p:cNvSpPr/>
            <p:nvPr userDrawn="1"/>
          </p:nvSpPr>
          <p:spPr>
            <a:xfrm>
              <a:off x="9814560" y="248920"/>
              <a:ext cx="1884680" cy="1584960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16" name="Google Shape;134;p19">
            <a:extLst>
              <a:ext uri="{FF2B5EF4-FFF2-40B4-BE49-F238E27FC236}">
                <a16:creationId xmlns:a16="http://schemas.microsoft.com/office/drawing/2014/main" id="{F6B82066-3A9B-4754-A066-2ABB78AC0BF7}"/>
              </a:ext>
            </a:extLst>
          </p:cNvPr>
          <p:cNvCxnSpPr>
            <a:cxnSpLocks/>
          </p:cNvCxnSpPr>
          <p:nvPr userDrawn="1"/>
        </p:nvCxnSpPr>
        <p:spPr>
          <a:xfrm>
            <a:off x="339065" y="285900"/>
            <a:ext cx="11513871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35;p19">
            <a:extLst>
              <a:ext uri="{FF2B5EF4-FFF2-40B4-BE49-F238E27FC236}">
                <a16:creationId xmlns:a16="http://schemas.microsoft.com/office/drawing/2014/main" id="{7E3149B0-05D5-41F9-B449-45E387332F49}"/>
              </a:ext>
            </a:extLst>
          </p:cNvPr>
          <p:cNvCxnSpPr/>
          <p:nvPr userDrawn="1"/>
        </p:nvCxnSpPr>
        <p:spPr>
          <a:xfrm>
            <a:off x="339472" y="733225"/>
            <a:ext cx="2053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6295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97695-C9F2-4D4E-89CD-D2CF8901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3C7A59C-B397-49BC-AC87-AB4579BDF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EF4FCD9-A331-423F-AE4D-DB43D1964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C3A1-E89E-4980-B05F-558E5CFA7387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F3BF77A-08A2-4132-A85F-0BF90B91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1A00363-C18D-4D5D-9AD0-C72E6D3B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2FD77-B15B-47C3-9695-488106E52FB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146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2A02F-7D4D-4A8E-A0FD-F1E925121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AC1EEDC-D9A0-437C-9996-D54E77F0C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C04F2AB-2E71-44DC-9ED7-9BC1071B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C3A1-E89E-4980-B05F-558E5CFA7387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DDF6145-2E58-4448-8C19-6768DF824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60C27B5-A3EB-40C5-A7AE-1B82A2DD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2FD77-B15B-47C3-9695-488106E52FB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78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A41E7-EEF7-4251-8513-CC02F46A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6407AB7-E5B3-41F0-9A00-6F00E24E5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1F291D9-960A-4BF3-9DAD-8526536C6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0DF8A3D-65F4-4F6E-8957-6B73A00C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C3A1-E89E-4980-B05F-558E5CFA7387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FF29200-B1BC-4929-AEEB-DA6F75DFF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4620A88-9FF6-4056-B01A-1DA9BC7F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2FD77-B15B-47C3-9695-488106E52FB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417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C418CC-26F5-4FC0-ADC7-3700C985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482BAF8-7424-401C-8221-28857877D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8B10ECA-B55F-4A1E-9A37-05DF1FC10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7082A04-051A-46AE-A6E9-396FB42F50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A541ECF0-4CED-4807-AEAA-D298A29BD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8C248F6F-E342-41B9-94D6-FCE9516C1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C3A1-E89E-4980-B05F-558E5CFA7387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8F14C30C-E614-4239-8D92-DAF34D14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017D2A1-77F5-4E14-B095-91143903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2FD77-B15B-47C3-9695-488106E52FB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003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DD8B64-59FF-4239-BD55-5702646D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2DFF235-7F8A-45FB-ACE7-E1D7F242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C3A1-E89E-4980-B05F-558E5CFA7387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A2C28354-9763-4EF5-9CA0-9183C1D3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FA688CE1-E45C-46DA-BF48-73D3177E6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2FD77-B15B-47C3-9695-488106E52FB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6008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FA8226F1-1ED0-4894-820C-288E9105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C3A1-E89E-4980-B05F-558E5CFA7387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B2ACAE43-CFD8-45F8-8AD1-53727824A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39152D6-03D9-4239-831D-265BF666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2FD77-B15B-47C3-9695-488106E52FB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532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A3DCA-091A-4DBF-AAD3-FFA88A9D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624D8C6-FDA8-4021-9A80-5E1CA789A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F67E020-9E33-4313-A153-D92324195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DE512C5-C84E-444D-87B6-AC1D0519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C3A1-E89E-4980-B05F-558E5CFA7387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2DA47F6-39C4-43CF-BD12-8301AD97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14BC6B-3689-43D3-987D-B9EE389C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2FD77-B15B-47C3-9695-488106E52FB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25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5E36C35-70DE-4551-AC83-5CE8B3F2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5A903BC-C3B2-4667-93FD-D9EEC5A38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3875913-B636-4BBE-9D78-E2F7C3174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EC3A1-E89E-4980-B05F-558E5CFA7387}" type="datetimeFigureOut">
              <a:rPr lang="pt-PT" smtClean="0"/>
              <a:t>03/11/2025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27526C4-497C-4ADF-8AD9-8856AF6BA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108F58F-43E4-431D-A9D4-5ED53FF0D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2FD77-B15B-47C3-9695-488106E52FB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977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educativas.madeira.gov.pt/s/VzxRf7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hyperlink" Target="https://csforall.org/pt-BR/hour-of-ai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sforall.org/pt-BR/hour-of-a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gpHYJrrvN96nS62YTNmwPaKYOYRe7xLXyAWOi0lnqPCe-Ig/viewfor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sforall.org/pt-BR/activities/hour-of-a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educativas.madeira.gov.pt/s/VzxRf7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m texto, mulher, captura de ecrã, Cara humana&#10;&#10;Descrição gerada automaticamente">
            <a:extLst>
              <a:ext uri="{FF2B5EF4-FFF2-40B4-BE49-F238E27FC236}">
                <a16:creationId xmlns:a16="http://schemas.microsoft.com/office/drawing/2014/main" id="{F23193F8-CF7D-464B-848D-A8EC5F972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-1524" y="-85726"/>
            <a:ext cx="12192000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1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3FDF5-49CF-4CBB-B3D9-BB54A42507AF}"/>
              </a:ext>
            </a:extLst>
          </p:cNvPr>
          <p:cNvSpPr txBox="1"/>
          <p:nvPr/>
        </p:nvSpPr>
        <p:spPr>
          <a:xfrm>
            <a:off x="328943" y="329534"/>
            <a:ext cx="317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Etapas - Logística</a:t>
            </a:r>
          </a:p>
        </p:txBody>
      </p:sp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id="{EE6906FB-F7BA-4C79-96E9-3BB8EAE77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497" y="1338922"/>
            <a:ext cx="7397005" cy="418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4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3FDF5-49CF-4CBB-B3D9-BB54A42507AF}"/>
              </a:ext>
            </a:extLst>
          </p:cNvPr>
          <p:cNvSpPr txBox="1"/>
          <p:nvPr/>
        </p:nvSpPr>
        <p:spPr>
          <a:xfrm>
            <a:off x="328943" y="329534"/>
            <a:ext cx="317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Etapas - Logística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71C330A-2462-4626-9FAD-D7C309310C1C}"/>
              </a:ext>
            </a:extLst>
          </p:cNvPr>
          <p:cNvSpPr txBox="1"/>
          <p:nvPr/>
        </p:nvSpPr>
        <p:spPr>
          <a:xfrm>
            <a:off x="7690480" y="2309210"/>
            <a:ext cx="3429004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>
                <a:latin typeface="Roboto Mono" panose="020B0604020202020204" charset="0"/>
                <a:ea typeface="Roboto Mono" panose="020B0604020202020204" charset="0"/>
              </a:rPr>
              <a:t>#HourOfAI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#ComputerScience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#ArtificialIntelligence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#AIEducation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#DigitalLiteracy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#TechInEducation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199574-C449-45CA-A7BA-D7C848A91E88}"/>
              </a:ext>
            </a:extLst>
          </p:cNvPr>
          <p:cNvSpPr txBox="1"/>
          <p:nvPr/>
        </p:nvSpPr>
        <p:spPr>
          <a:xfrm>
            <a:off x="874425" y="2309210"/>
            <a:ext cx="4211925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>
                <a:latin typeface="Roboto Mono" panose="020B0604020202020204" charset="0"/>
                <a:ea typeface="Roboto Mono" panose="020B0604020202020204" charset="0"/>
              </a:rPr>
              <a:t>#HoraDaIA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#CiênciasDaComputação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#InteligênciaArtificial</a:t>
            </a:r>
            <a:br>
              <a:rPr lang="pt-PT" sz="2400" dirty="0">
                <a:latin typeface="Roboto Mono" panose="020B0604020202020204" charset="0"/>
                <a:ea typeface="Roboto Mono" panose="020B0604020202020204" charset="0"/>
              </a:rPr>
            </a:b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#EducaçãoIA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#LiteraciaDigital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#MaturidadeComputacional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9006A0B-67FB-4F5D-B6A2-A9F8D3992F22}"/>
              </a:ext>
            </a:extLst>
          </p:cNvPr>
          <p:cNvSpPr txBox="1"/>
          <p:nvPr/>
        </p:nvSpPr>
        <p:spPr>
          <a:xfrm>
            <a:off x="2695636" y="1024708"/>
            <a:ext cx="6800727" cy="958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000" dirty="0">
                <a:latin typeface="Roboto Mono" panose="020B0604020202020204" charset="0"/>
                <a:ea typeface="Roboto Mono" panose="020B0604020202020204" charset="0"/>
              </a:rPr>
              <a:t>@DREMadeira | @cienciasdacomputacaoram</a:t>
            </a:r>
            <a:br>
              <a:rPr lang="pt-PT" sz="2000" dirty="0">
                <a:latin typeface="Roboto Mono" panose="020B0604020202020204" charset="0"/>
                <a:ea typeface="Roboto Mono" panose="020B0604020202020204" charset="0"/>
              </a:rPr>
            </a:br>
            <a:r>
              <a:rPr lang="pt-PT" sz="2000" dirty="0">
                <a:latin typeface="Roboto Mono" panose="020B0604020202020204" charset="0"/>
                <a:ea typeface="Roboto Mono" panose="020B0604020202020204" charset="0"/>
              </a:rPr>
              <a:t>@Code.org | @CSforALL</a:t>
            </a:r>
          </a:p>
        </p:txBody>
      </p:sp>
    </p:spTree>
    <p:extLst>
      <p:ext uri="{BB962C8B-B14F-4D97-AF65-F5344CB8AC3E}">
        <p14:creationId xmlns:p14="http://schemas.microsoft.com/office/powerpoint/2010/main" val="3565177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3FDF5-49CF-4CBB-B3D9-BB54A42507AF}"/>
              </a:ext>
            </a:extLst>
          </p:cNvPr>
          <p:cNvSpPr txBox="1"/>
          <p:nvPr/>
        </p:nvSpPr>
        <p:spPr>
          <a:xfrm>
            <a:off x="328943" y="329534"/>
            <a:ext cx="317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Subtema</a:t>
            </a:r>
            <a:endParaRPr lang="pt-PT" sz="1800" b="1" dirty="0">
              <a:solidFill>
                <a:srgbClr val="2C08A0"/>
              </a:solidFill>
              <a:latin typeface="Roboto Mono" panose="020B0604020202020204" charset="0"/>
              <a:ea typeface="Roboto Mono" panose="020B0604020202020204" charset="0"/>
            </a:endParaRPr>
          </a:p>
        </p:txBody>
      </p:sp>
      <p:pic>
        <p:nvPicPr>
          <p:cNvPr id="3" name="Imagem 2" descr="Uma imagem com Cara humana, vestuário, moda, Estilismo&#10;&#10;Descrição gerada automaticamente">
            <a:extLst>
              <a:ext uri="{FF2B5EF4-FFF2-40B4-BE49-F238E27FC236}">
                <a16:creationId xmlns:a16="http://schemas.microsoft.com/office/drawing/2014/main" id="{6AD812A4-6855-45E3-8C50-4DDB40BA7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5" y="1057275"/>
            <a:ext cx="3162300" cy="474345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81527FA-5F94-4BAA-A668-F33835BD9A0E}"/>
              </a:ext>
            </a:extLst>
          </p:cNvPr>
          <p:cNvSpPr txBox="1"/>
          <p:nvPr/>
        </p:nvSpPr>
        <p:spPr>
          <a:xfrm>
            <a:off x="888929" y="2032079"/>
            <a:ext cx="5207071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/>
              </a:rPr>
              <a:t>Conhecer a história e o trabalho desenvolvido por </a:t>
            </a:r>
            <a:r>
              <a:rPr lang="pt-PT" sz="2400" b="1" dirty="0">
                <a:latin typeface="Roboto Mono" panose="020B0604020202020204"/>
              </a:rPr>
              <a:t>Ada Lovelace</a:t>
            </a:r>
            <a:r>
              <a:rPr lang="pt-PT" sz="2400" dirty="0">
                <a:latin typeface="Roboto Mono" panose="020B0604020202020204"/>
              </a:rPr>
              <a:t>, explorando quem foi, o que fez e porque o seu contributo continua a ser importante nos dias de hoje.</a:t>
            </a:r>
            <a:endParaRPr lang="pt-PT" sz="2400" dirty="0">
              <a:latin typeface="Roboto Mono" panose="020B0604020202020204"/>
              <a:ea typeface="Roboto Mon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68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3FDF5-49CF-4CBB-B3D9-BB54A42507AF}"/>
              </a:ext>
            </a:extLst>
          </p:cNvPr>
          <p:cNvSpPr txBox="1"/>
          <p:nvPr/>
        </p:nvSpPr>
        <p:spPr>
          <a:xfrm>
            <a:off x="328943" y="329534"/>
            <a:ext cx="317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Dúvidas</a:t>
            </a:r>
            <a:endParaRPr lang="pt-PT" sz="1800" b="1" dirty="0">
              <a:solidFill>
                <a:srgbClr val="2C08A0"/>
              </a:solidFill>
              <a:latin typeface="Roboto Mono" panose="020B0604020202020204" charset="0"/>
              <a:ea typeface="Roboto Mono" panose="020B060402020202020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D5806F-8BA5-444B-A4E5-234C826FD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2" y="1929305"/>
            <a:ext cx="6949286" cy="3266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9B836306-16D0-4976-A8AE-78417453F016}"/>
              </a:ext>
            </a:extLst>
          </p:cNvPr>
          <p:cNvSpPr/>
          <p:nvPr/>
        </p:nvSpPr>
        <p:spPr>
          <a:xfrm rot="5400000">
            <a:off x="3481711" y="1533526"/>
            <a:ext cx="714375" cy="323850"/>
          </a:xfrm>
          <a:prstGeom prst="rightArrow">
            <a:avLst>
              <a:gd name="adj1" fmla="val 25996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>
            <a:hlinkClick r:id="rId4"/>
            <a:extLst>
              <a:ext uri="{FF2B5EF4-FFF2-40B4-BE49-F238E27FC236}">
                <a16:creationId xmlns:a16="http://schemas.microsoft.com/office/drawing/2014/main" id="{5DF2AA27-2F25-4C4B-91CB-8214904AB0EE}"/>
              </a:ext>
            </a:extLst>
          </p:cNvPr>
          <p:cNvSpPr txBox="1"/>
          <p:nvPr/>
        </p:nvSpPr>
        <p:spPr>
          <a:xfrm>
            <a:off x="1857375" y="5281120"/>
            <a:ext cx="483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https://csforall.org/pt-BR/hour-of-ai</a:t>
            </a:r>
            <a:endParaRPr lang="pt-PT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0EE87F6-AD07-44C8-B372-7E49D1E52881}"/>
              </a:ext>
            </a:extLst>
          </p:cNvPr>
          <p:cNvSpPr txBox="1"/>
          <p:nvPr/>
        </p:nvSpPr>
        <p:spPr>
          <a:xfrm>
            <a:off x="7837093" y="3329914"/>
            <a:ext cx="421192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dirty="0">
                <a:ea typeface="Roboto Mono" panose="020B0604020202020204" charset="0"/>
              </a:rPr>
              <a:t>rodolfodu7@edu.madeira.gov.pt</a:t>
            </a:r>
          </a:p>
        </p:txBody>
      </p:sp>
      <p:pic>
        <p:nvPicPr>
          <p:cNvPr id="9" name="Gráfico 8" descr="E-mail com preenchimento sólido">
            <a:extLst>
              <a:ext uri="{FF2B5EF4-FFF2-40B4-BE49-F238E27FC236}">
                <a16:creationId xmlns:a16="http://schemas.microsoft.com/office/drawing/2014/main" id="{4295CBA4-DEA9-47A0-8BAF-71CBF481D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75820" y="2595444"/>
            <a:ext cx="734470" cy="7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59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, captura de ecrã, Tipo de letra, logótipo&#10;&#10;Descrição gerada automaticamente">
            <a:extLst>
              <a:ext uri="{FF2B5EF4-FFF2-40B4-BE49-F238E27FC236}">
                <a16:creationId xmlns:a16="http://schemas.microsoft.com/office/drawing/2014/main" id="{51AD114B-8CAE-4B33-9DEE-954D98C057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80" y="2345690"/>
            <a:ext cx="5400040" cy="216662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D564492-E9A9-4A55-B524-E3AE8F2C1C1A}"/>
              </a:ext>
            </a:extLst>
          </p:cNvPr>
          <p:cNvSpPr txBox="1"/>
          <p:nvPr/>
        </p:nvSpPr>
        <p:spPr>
          <a:xfrm>
            <a:off x="2032785" y="5583536"/>
            <a:ext cx="82934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200" b="0" i="0" dirty="0">
                <a:effectLst/>
              </a:rPr>
              <a:t>Se encontrar algum erro neste documento, agradecemos o seu feedback. 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311291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m texto, mulher, captura de ecrã, Cara humana&#10;&#10;Descrição gerada automaticamente">
            <a:extLst>
              <a:ext uri="{FF2B5EF4-FFF2-40B4-BE49-F238E27FC236}">
                <a16:creationId xmlns:a16="http://schemas.microsoft.com/office/drawing/2014/main" id="{F23193F8-CF7D-464B-848D-A8EC5F972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-1524" y="-85726"/>
            <a:ext cx="12192000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8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4127A8C-1761-4B93-9711-3CD22D4C0C5B}"/>
              </a:ext>
            </a:extLst>
          </p:cNvPr>
          <p:cNvSpPr txBox="1"/>
          <p:nvPr/>
        </p:nvSpPr>
        <p:spPr>
          <a:xfrm>
            <a:off x="638175" y="1113491"/>
            <a:ext cx="109156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i="0" dirty="0">
                <a:effectLst/>
                <a:latin typeface="YAFcfr0ZwUA_0"/>
              </a:rPr>
              <a:t>Título: </a:t>
            </a:r>
            <a:endParaRPr lang="pt-PT" dirty="0">
              <a:effectLst/>
              <a:latin typeface="YAFcfr0ZwUA_0"/>
            </a:endParaRPr>
          </a:p>
          <a:p>
            <a:r>
              <a:rPr lang="pt-PT" b="0" i="0" dirty="0">
                <a:effectLst/>
                <a:latin typeface="YAFcfr0ZwUA_0"/>
              </a:rPr>
              <a:t>Hora da IA - Guia de participação</a:t>
            </a:r>
          </a:p>
          <a:p>
            <a:endParaRPr lang="pt-PT" dirty="0">
              <a:effectLst/>
              <a:latin typeface="YAFcfr0ZwUA_0"/>
            </a:endParaRPr>
          </a:p>
          <a:p>
            <a:r>
              <a:rPr lang="pt-PT" b="1" i="0" dirty="0">
                <a:effectLst/>
                <a:latin typeface="YAFcfr0ZwUA_0"/>
              </a:rPr>
              <a:t>Autor: </a:t>
            </a:r>
            <a:endParaRPr lang="pt-PT" dirty="0">
              <a:effectLst/>
              <a:latin typeface="YAFcfr0ZwUA_0"/>
            </a:endParaRPr>
          </a:p>
          <a:p>
            <a:r>
              <a:rPr lang="pt-PT" b="0" i="0" dirty="0">
                <a:effectLst/>
                <a:latin typeface="YAFcfr0ZwUA_0"/>
              </a:rPr>
              <a:t>Rodolfo Duarte Pinto - Ciências da Computação | Facilitador Code.org</a:t>
            </a:r>
            <a:endParaRPr lang="pt-PT" dirty="0">
              <a:effectLst/>
              <a:latin typeface="YAFcfr0ZwUA_0"/>
            </a:endParaRPr>
          </a:p>
          <a:p>
            <a:r>
              <a:rPr lang="pt-PT" b="0" i="0" dirty="0">
                <a:effectLst/>
                <a:latin typeface="YAFcfr0ZwUA_0"/>
              </a:rPr>
              <a:t>Gabinete de Modernização das Tecnologias Educativas</a:t>
            </a:r>
            <a:endParaRPr lang="pt-PT" dirty="0">
              <a:effectLst/>
              <a:latin typeface="YAFcfr0ZwUA_0"/>
            </a:endParaRPr>
          </a:p>
          <a:p>
            <a:r>
              <a:rPr lang="pt-PT" b="0" i="0" dirty="0">
                <a:effectLst/>
                <a:latin typeface="YAFcfr0ZwUA_0"/>
              </a:rPr>
              <a:t>Divisão de Tecnologias, Segurança e Infraestruturas</a:t>
            </a:r>
            <a:endParaRPr lang="pt-PT" dirty="0">
              <a:effectLst/>
              <a:latin typeface="YAFcfr0ZwUA_0"/>
            </a:endParaRPr>
          </a:p>
          <a:p>
            <a:r>
              <a:rPr lang="pt-PT" b="0" i="0" dirty="0">
                <a:effectLst/>
                <a:latin typeface="YAFcfr0ZwUA_0"/>
              </a:rPr>
              <a:t>Direção de Serviços de Tecnologias e Ambientes Inovadores de Aprendizagem</a:t>
            </a:r>
            <a:endParaRPr lang="pt-PT" dirty="0">
              <a:effectLst/>
              <a:latin typeface="YAFcfr0ZwUA_0"/>
            </a:endParaRPr>
          </a:p>
          <a:p>
            <a:r>
              <a:rPr lang="pt-PT" b="0" i="0" dirty="0">
                <a:effectLst/>
                <a:latin typeface="YAFcfr0ZwUA_0"/>
              </a:rPr>
              <a:t>Direção Regional de Educação</a:t>
            </a:r>
          </a:p>
          <a:p>
            <a:endParaRPr lang="pt-PT" dirty="0">
              <a:effectLst/>
              <a:latin typeface="YAFcfr0ZwUA_0"/>
            </a:endParaRPr>
          </a:p>
          <a:p>
            <a:r>
              <a:rPr lang="pt-PT" b="1" i="0" dirty="0">
                <a:effectLst/>
                <a:latin typeface="YAFcfr0ZwUA_0"/>
              </a:rPr>
              <a:t>Contactos:</a:t>
            </a:r>
            <a:endParaRPr lang="pt-PT" dirty="0">
              <a:effectLst/>
              <a:latin typeface="YAFcfr0ZwUA_0"/>
            </a:endParaRPr>
          </a:p>
          <a:p>
            <a:r>
              <a:rPr lang="pt-PT" b="0" i="0" dirty="0">
                <a:effectLst/>
                <a:latin typeface="YAFcfr0ZwUA_0"/>
              </a:rPr>
              <a:t>Avenida Calouste Gulbenkian</a:t>
            </a:r>
            <a:endParaRPr lang="pt-PT" dirty="0">
              <a:effectLst/>
              <a:latin typeface="YAFcfr0ZwUA_0"/>
            </a:endParaRPr>
          </a:p>
          <a:p>
            <a:r>
              <a:rPr lang="pt-PT" b="0" i="0" dirty="0">
                <a:effectLst/>
                <a:latin typeface="YAFcfr0ZwUA_0"/>
              </a:rPr>
              <a:t>N.º 3, 4.º Andar</a:t>
            </a:r>
            <a:endParaRPr lang="pt-PT" dirty="0">
              <a:effectLst/>
              <a:latin typeface="YAFcfr0ZwUA_0"/>
            </a:endParaRPr>
          </a:p>
          <a:p>
            <a:r>
              <a:rPr lang="pt-PT" b="0" i="0" dirty="0">
                <a:effectLst/>
                <a:latin typeface="YAFcfr0ZwUA_0"/>
              </a:rPr>
              <a:t>9004 - 503 Funchal</a:t>
            </a:r>
            <a:endParaRPr lang="pt-PT" dirty="0">
              <a:effectLst/>
              <a:latin typeface="YAFcfr0ZwUA_0"/>
            </a:endParaRPr>
          </a:p>
          <a:p>
            <a:r>
              <a:rPr lang="pt-PT" b="0" i="0" dirty="0">
                <a:effectLst/>
                <a:latin typeface="YAFcfr0ZwUA_0"/>
              </a:rPr>
              <a:t>Telefone: 291 145 860</a:t>
            </a:r>
            <a:endParaRPr lang="pt-PT" dirty="0">
              <a:effectLst/>
              <a:latin typeface="YAFcfr0ZwUA_0"/>
            </a:endParaRPr>
          </a:p>
          <a:p>
            <a:r>
              <a:rPr lang="pt-PT" b="0" i="0" dirty="0">
                <a:effectLst/>
                <a:latin typeface="YAFcfr0ZwUA_0"/>
              </a:rPr>
              <a:t>Email: rodolfodu7@edu.madeira.gov.pt</a:t>
            </a:r>
          </a:p>
          <a:p>
            <a:endParaRPr lang="pt-PT" dirty="0">
              <a:effectLst/>
              <a:latin typeface="YAFcfr0ZwUA_0"/>
            </a:endParaRPr>
          </a:p>
          <a:p>
            <a:pPr algn="r"/>
            <a:r>
              <a:rPr lang="pt-PT" b="0" i="0" dirty="0">
                <a:effectLst/>
                <a:latin typeface="YAFcfr0ZwUA_0"/>
              </a:rPr>
              <a:t>Funchal, novembro de 2025</a:t>
            </a:r>
            <a:endParaRPr lang="pt-PT" dirty="0">
              <a:effectLst/>
              <a:latin typeface="YAFcfr0ZwUA_0"/>
            </a:endParaRPr>
          </a:p>
        </p:txBody>
      </p:sp>
    </p:spTree>
    <p:extLst>
      <p:ext uri="{BB962C8B-B14F-4D97-AF65-F5344CB8AC3E}">
        <p14:creationId xmlns:p14="http://schemas.microsoft.com/office/powerpoint/2010/main" val="2454253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captura de ecrã, Tipo de letra, Gráficos, círculo&#10;&#10;Descrição gerada automaticamente">
            <a:extLst>
              <a:ext uri="{FF2B5EF4-FFF2-40B4-BE49-F238E27FC236}">
                <a16:creationId xmlns:a16="http://schemas.microsoft.com/office/drawing/2014/main" id="{3BD1B25A-DB34-4D3C-88E4-D2E6AB39B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88" y="1962012"/>
            <a:ext cx="2933976" cy="2933976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12B527C-70A5-4245-9B55-AEABCA88B935}"/>
              </a:ext>
            </a:extLst>
          </p:cNvPr>
          <p:cNvGrpSpPr/>
          <p:nvPr/>
        </p:nvGrpSpPr>
        <p:grpSpPr>
          <a:xfrm>
            <a:off x="7207911" y="2079365"/>
            <a:ext cx="3342034" cy="2699270"/>
            <a:chOff x="9814560" y="248920"/>
            <a:chExt cx="1884680" cy="1584960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BAB8F865-8D4A-409C-B6FD-435AFE326414}"/>
                </a:ext>
              </a:extLst>
            </p:cNvPr>
            <p:cNvGrpSpPr/>
            <p:nvPr userDrawn="1"/>
          </p:nvGrpSpPr>
          <p:grpSpPr>
            <a:xfrm>
              <a:off x="9902340" y="435038"/>
              <a:ext cx="1568171" cy="1292401"/>
              <a:chOff x="5921829" y="1834350"/>
              <a:chExt cx="4201886" cy="3530721"/>
            </a:xfrm>
          </p:grpSpPr>
          <p:pic>
            <p:nvPicPr>
              <p:cNvPr id="14" name="Imagem 13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E57DA407-4535-418D-B02E-C75AD92E39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36" t="37460" r="50000" b="35397"/>
              <a:stretch/>
            </p:blipFill>
            <p:spPr>
              <a:xfrm>
                <a:off x="5921829" y="1834350"/>
                <a:ext cx="4201886" cy="186145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</p:pic>
          <p:pic>
            <p:nvPicPr>
              <p:cNvPr id="15" name="Imagem 14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8D6DF89D-D3EB-47D2-ABEF-3E2633C5FB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21" t="40327" r="31080" b="36191"/>
              <a:stretch/>
            </p:blipFill>
            <p:spPr>
              <a:xfrm>
                <a:off x="6368145" y="3695807"/>
                <a:ext cx="1482444" cy="1025184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</p:pic>
          <p:pic>
            <p:nvPicPr>
              <p:cNvPr id="16" name="Imagem 15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999724BA-B1EF-489C-B165-17A9FBDFA0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93" t="36709" r="15959" b="36192"/>
              <a:stretch/>
            </p:blipFill>
            <p:spPr>
              <a:xfrm>
                <a:off x="8175173" y="3490904"/>
                <a:ext cx="1948542" cy="187416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</p:pic>
        </p:grp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3D248B74-EEFE-4CEA-B035-35717D04107D}"/>
                </a:ext>
              </a:extLst>
            </p:cNvPr>
            <p:cNvSpPr/>
            <p:nvPr userDrawn="1"/>
          </p:nvSpPr>
          <p:spPr>
            <a:xfrm>
              <a:off x="9814560" y="248920"/>
              <a:ext cx="1884680" cy="1584960"/>
            </a:xfrm>
            <a:prstGeom prst="roundRect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251AB90D-6E76-4663-A2D5-8C3B10A9F863}"/>
              </a:ext>
            </a:extLst>
          </p:cNvPr>
          <p:cNvSpPr/>
          <p:nvPr/>
        </p:nvSpPr>
        <p:spPr>
          <a:xfrm>
            <a:off x="7207911" y="2095500"/>
            <a:ext cx="3286125" cy="2667000"/>
          </a:xfrm>
          <a:prstGeom prst="rect">
            <a:avLst/>
          </a:prstGeom>
          <a:noFill/>
          <a:ln w="57150">
            <a:solidFill>
              <a:srgbClr val="140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FB30AA05-DC22-4DB0-B26A-D33182145BCC}"/>
              </a:ext>
            </a:extLst>
          </p:cNvPr>
          <p:cNvSpPr/>
          <p:nvPr/>
        </p:nvSpPr>
        <p:spPr>
          <a:xfrm>
            <a:off x="5124450" y="3257550"/>
            <a:ext cx="1171575" cy="5715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687B858-67CD-4C2B-B3BC-EF55A91202A5}"/>
              </a:ext>
            </a:extLst>
          </p:cNvPr>
          <p:cNvSpPr txBox="1"/>
          <p:nvPr/>
        </p:nvSpPr>
        <p:spPr>
          <a:xfrm>
            <a:off x="328943" y="329534"/>
            <a:ext cx="317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Novidade</a:t>
            </a:r>
          </a:p>
        </p:txBody>
      </p:sp>
    </p:spTree>
    <p:extLst>
      <p:ext uri="{BB962C8B-B14F-4D97-AF65-F5344CB8AC3E}">
        <p14:creationId xmlns:p14="http://schemas.microsoft.com/office/powerpoint/2010/main" val="322791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id="{ADCC0166-99E6-48D8-9B1D-D68A4D449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93"/>
          <a:stretch/>
        </p:blipFill>
        <p:spPr>
          <a:xfrm>
            <a:off x="1702969" y="1040221"/>
            <a:ext cx="7913370" cy="4055654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C408CED-819F-4AC3-B00D-668873D50F98}"/>
              </a:ext>
            </a:extLst>
          </p:cNvPr>
          <p:cNvSpPr/>
          <p:nvPr userDrawn="1"/>
        </p:nvSpPr>
        <p:spPr>
          <a:xfrm>
            <a:off x="1215607" y="3129894"/>
            <a:ext cx="1768990" cy="142091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49F535F-AC11-4E02-8AC4-AE2BDFA2887A}"/>
              </a:ext>
            </a:extLst>
          </p:cNvPr>
          <p:cNvSpPr/>
          <p:nvPr/>
        </p:nvSpPr>
        <p:spPr>
          <a:xfrm>
            <a:off x="5033154" y="2962589"/>
            <a:ext cx="1346202" cy="1338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2D295A4-5150-470D-9355-04232A38E323}"/>
              </a:ext>
            </a:extLst>
          </p:cNvPr>
          <p:cNvGrpSpPr/>
          <p:nvPr userDrawn="1"/>
        </p:nvGrpSpPr>
        <p:grpSpPr>
          <a:xfrm>
            <a:off x="5107266" y="3167729"/>
            <a:ext cx="1143453" cy="952129"/>
            <a:chOff x="11221422" y="625039"/>
            <a:chExt cx="4201885" cy="3530718"/>
          </a:xfrm>
        </p:grpSpPr>
        <p:pic>
          <p:nvPicPr>
            <p:cNvPr id="7" name="Imagem 6" descr="Uma imagem com texto, Tipo de letra, captura de ecrã, Gráficos&#10;&#10;Descrição gerada automaticamente">
              <a:extLst>
                <a:ext uri="{FF2B5EF4-FFF2-40B4-BE49-F238E27FC236}">
                  <a16:creationId xmlns:a16="http://schemas.microsoft.com/office/drawing/2014/main" id="{11736B62-814C-44E2-95BF-DAFF3BADB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6" t="37460" r="50000" b="35397"/>
            <a:stretch/>
          </p:blipFill>
          <p:spPr>
            <a:xfrm>
              <a:off x="11221422" y="625039"/>
              <a:ext cx="4201885" cy="186145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m 7" descr="Uma imagem com texto, Tipo de letra, captura de ecrã, Gráficos&#10;&#10;Descrição gerada automaticamente">
              <a:extLst>
                <a:ext uri="{FF2B5EF4-FFF2-40B4-BE49-F238E27FC236}">
                  <a16:creationId xmlns:a16="http://schemas.microsoft.com/office/drawing/2014/main" id="{F23FFAD7-6E95-4A5D-874F-AEA9FDEC9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21" t="40327" r="31080" b="36191"/>
            <a:stretch/>
          </p:blipFill>
          <p:spPr>
            <a:xfrm>
              <a:off x="11667730" y="2486494"/>
              <a:ext cx="1482442" cy="102518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m 8" descr="Uma imagem com texto, Tipo de letra, captura de ecrã, Gráficos&#10;&#10;Descrição gerada automaticamente">
              <a:extLst>
                <a:ext uri="{FF2B5EF4-FFF2-40B4-BE49-F238E27FC236}">
                  <a16:creationId xmlns:a16="http://schemas.microsoft.com/office/drawing/2014/main" id="{F18D9AF0-BA00-4E45-A12A-8FD88643D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3" t="36709" r="15959" b="36192"/>
            <a:stretch/>
          </p:blipFill>
          <p:spPr>
            <a:xfrm>
              <a:off x="13474759" y="2281589"/>
              <a:ext cx="1948540" cy="187416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B3B6D87F-9861-4E3E-BBDB-CFCF3CAB109D}"/>
              </a:ext>
            </a:extLst>
          </p:cNvPr>
          <p:cNvSpPr/>
          <p:nvPr/>
        </p:nvSpPr>
        <p:spPr>
          <a:xfrm>
            <a:off x="7625421" y="4550804"/>
            <a:ext cx="157767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PT" b="1" cap="none" spc="0" dirty="0">
                <a:ln w="0"/>
                <a:solidFill>
                  <a:schemeClr val="bg1"/>
                </a:solidFill>
                <a:latin typeface="Roboto Mono" panose="020B0604020202020204" charset="0"/>
                <a:ea typeface="Roboto Mono" panose="020B0604020202020204" charset="0"/>
              </a:rPr>
              <a:t>9 a 12 dezembro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3FDF5-49CF-4CBB-B3D9-BB54A42507AF}"/>
              </a:ext>
            </a:extLst>
          </p:cNvPr>
          <p:cNvSpPr txBox="1"/>
          <p:nvPr/>
        </p:nvSpPr>
        <p:spPr>
          <a:xfrm>
            <a:off x="328943" y="329534"/>
            <a:ext cx="317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Code.org + CS for </a:t>
            </a:r>
            <a:r>
              <a:rPr lang="pt-PT" sz="1800" b="1" dirty="0" err="1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All</a:t>
            </a:r>
            <a:endParaRPr lang="pt-PT" sz="1800" b="1" dirty="0">
              <a:solidFill>
                <a:srgbClr val="2C08A0"/>
              </a:solidFill>
              <a:latin typeface="Roboto Mono" panose="020B0604020202020204" charset="0"/>
              <a:ea typeface="Roboto Mon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8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3FDF5-49CF-4CBB-B3D9-BB54A42507AF}"/>
              </a:ext>
            </a:extLst>
          </p:cNvPr>
          <p:cNvSpPr txBox="1"/>
          <p:nvPr/>
        </p:nvSpPr>
        <p:spPr>
          <a:xfrm>
            <a:off x="328943" y="329534"/>
            <a:ext cx="317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Etapas - Registo</a:t>
            </a:r>
          </a:p>
        </p:txBody>
      </p:sp>
      <p:pic>
        <p:nvPicPr>
          <p:cNvPr id="13" name="Imagem 12">
            <a:hlinkClick r:id="rId3"/>
            <a:extLst>
              <a:ext uri="{FF2B5EF4-FFF2-40B4-BE49-F238E27FC236}">
                <a16:creationId xmlns:a16="http://schemas.microsoft.com/office/drawing/2014/main" id="{F10024E2-45C0-481A-8DCE-14EB86F01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979" y="1095375"/>
            <a:ext cx="6855767" cy="4724400"/>
          </a:xfrm>
          <a:prstGeom prst="rect">
            <a:avLst/>
          </a:prstGeom>
          <a:ln w="76200">
            <a:solidFill>
              <a:srgbClr val="F8D9FD"/>
            </a:solidFill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026DA95-10AB-4C21-8831-FE8705D33B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0" t="35653" r="13487" b="30555"/>
          <a:stretch/>
        </p:blipFill>
        <p:spPr>
          <a:xfrm>
            <a:off x="2773246" y="1161415"/>
            <a:ext cx="6207232" cy="150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8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3FDF5-49CF-4CBB-B3D9-BB54A42507AF}"/>
              </a:ext>
            </a:extLst>
          </p:cNvPr>
          <p:cNvSpPr txBox="1"/>
          <p:nvPr/>
        </p:nvSpPr>
        <p:spPr>
          <a:xfrm>
            <a:off x="328943" y="329534"/>
            <a:ext cx="317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Etapas - Registo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7A20301-58FE-4ECC-8278-9C94FB76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928" y="1704664"/>
            <a:ext cx="8699724" cy="378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11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3FDF5-49CF-4CBB-B3D9-BB54A42507AF}"/>
              </a:ext>
            </a:extLst>
          </p:cNvPr>
          <p:cNvSpPr txBox="1"/>
          <p:nvPr/>
        </p:nvSpPr>
        <p:spPr>
          <a:xfrm>
            <a:off x="328943" y="329534"/>
            <a:ext cx="317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Etapas - Atividades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64F764A-71A8-4ED4-91F1-21E429A7EE88}"/>
              </a:ext>
            </a:extLst>
          </p:cNvPr>
          <p:cNvGrpSpPr/>
          <p:nvPr/>
        </p:nvGrpSpPr>
        <p:grpSpPr>
          <a:xfrm>
            <a:off x="1331627" y="1114529"/>
            <a:ext cx="8993473" cy="4810021"/>
            <a:chOff x="1331627" y="1114529"/>
            <a:chExt cx="8993473" cy="4810021"/>
          </a:xfrm>
        </p:grpSpPr>
        <p:pic>
          <p:nvPicPr>
            <p:cNvPr id="6" name="Imagem 5">
              <a:hlinkClick r:id="rId3"/>
              <a:extLst>
                <a:ext uri="{FF2B5EF4-FFF2-40B4-BE49-F238E27FC236}">
                  <a16:creationId xmlns:a16="http://schemas.microsoft.com/office/drawing/2014/main" id="{DCA58CC7-6650-43A2-8585-0FDF54E38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1627" y="1114529"/>
              <a:ext cx="6941999" cy="4759941"/>
            </a:xfrm>
            <a:prstGeom prst="rect">
              <a:avLst/>
            </a:prstGeom>
          </p:spPr>
        </p:pic>
        <p:pic>
          <p:nvPicPr>
            <p:cNvPr id="7" name="Imagem 6">
              <a:hlinkClick r:id="rId3"/>
              <a:extLst>
                <a:ext uri="{FF2B5EF4-FFF2-40B4-BE49-F238E27FC236}">
                  <a16:creationId xmlns:a16="http://schemas.microsoft.com/office/drawing/2014/main" id="{F6504552-E799-4C9A-8005-BE95501CF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66" r="7084"/>
            <a:stretch/>
          </p:blipFill>
          <p:spPr>
            <a:xfrm>
              <a:off x="8258329" y="1231334"/>
              <a:ext cx="2066771" cy="4693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867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3FDF5-49CF-4CBB-B3D9-BB54A42507AF}"/>
              </a:ext>
            </a:extLst>
          </p:cNvPr>
          <p:cNvSpPr txBox="1"/>
          <p:nvPr/>
        </p:nvSpPr>
        <p:spPr>
          <a:xfrm>
            <a:off x="328943" y="329534"/>
            <a:ext cx="317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Etapas - Logística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DC5754F-A5E0-41F5-BC33-55C369387087}"/>
              </a:ext>
            </a:extLst>
          </p:cNvPr>
          <p:cNvSpPr txBox="1"/>
          <p:nvPr/>
        </p:nvSpPr>
        <p:spPr>
          <a:xfrm>
            <a:off x="1266825" y="1755112"/>
            <a:ext cx="10248900" cy="334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✅ Escolher um espaço adequado (alunos + tecnologia)</a:t>
            </a:r>
            <a:br>
              <a:rPr lang="pt-PT" sz="2400" dirty="0">
                <a:latin typeface="Roboto Mono" panose="020B0604020202020204" charset="0"/>
                <a:ea typeface="Roboto Mono" panose="020B0604020202020204" charset="0"/>
              </a:rPr>
            </a:b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✅ Atividades com ou sem tecnologia</a:t>
            </a:r>
            <a:br>
              <a:rPr lang="pt-PT" sz="2400" dirty="0">
                <a:latin typeface="Roboto Mono" panose="020B0604020202020204" charset="0"/>
                <a:ea typeface="Roboto Mono" panose="020B0604020202020204" charset="0"/>
              </a:rPr>
            </a:b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✅ Rever previamente as atividades</a:t>
            </a:r>
            <a:br>
              <a:rPr lang="pt-PT" sz="2400" dirty="0">
                <a:latin typeface="Roboto Mono" panose="020B0604020202020204" charset="0"/>
                <a:ea typeface="Roboto Mono" panose="020B0604020202020204" charset="0"/>
              </a:rPr>
            </a:b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✅ Decorar com cartazes e criar entusiasmo</a:t>
            </a:r>
            <a:br>
              <a:rPr lang="pt-PT" sz="2400" dirty="0">
                <a:latin typeface="Roboto Mono" panose="020B0604020202020204" charset="0"/>
                <a:ea typeface="Roboto Mono" panose="020B0604020202020204" charset="0"/>
              </a:rPr>
            </a:b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✅ Envolver a comunidade </a:t>
            </a:r>
          </a:p>
          <a:p>
            <a:pPr>
              <a:lnSpc>
                <a:spcPct val="150000"/>
              </a:lnSpc>
            </a:pPr>
            <a:r>
              <a:rPr lang="pt-PT" sz="2400" dirty="0">
                <a:latin typeface="Roboto Mono" panose="020B0604020202020204" charset="0"/>
                <a:ea typeface="Roboto Mono" panose="020B0604020202020204" charset="0"/>
              </a:rPr>
              <a:t>✅ Divulgar</a:t>
            </a:r>
          </a:p>
        </p:txBody>
      </p:sp>
    </p:spTree>
    <p:extLst>
      <p:ext uri="{BB962C8B-B14F-4D97-AF65-F5344CB8AC3E}">
        <p14:creationId xmlns:p14="http://schemas.microsoft.com/office/powerpoint/2010/main" val="964240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73FDF5-49CF-4CBB-B3D9-BB54A42507AF}"/>
              </a:ext>
            </a:extLst>
          </p:cNvPr>
          <p:cNvSpPr txBox="1"/>
          <p:nvPr/>
        </p:nvSpPr>
        <p:spPr>
          <a:xfrm>
            <a:off x="328943" y="329534"/>
            <a:ext cx="3174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Etapas - Logística</a:t>
            </a:r>
          </a:p>
        </p:txBody>
      </p:sp>
      <p:pic>
        <p:nvPicPr>
          <p:cNvPr id="4" name="Imagem 3" descr="Uma imagem com texto, vestuário, Cara humana, óculos&#10;&#10;Descrição gerada automaticamente">
            <a:hlinkClick r:id="rId3"/>
            <a:extLst>
              <a:ext uri="{FF2B5EF4-FFF2-40B4-BE49-F238E27FC236}">
                <a16:creationId xmlns:a16="http://schemas.microsoft.com/office/drawing/2014/main" id="{4A7264F7-97ED-4E96-91CC-23BF6DC58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51" y="1614206"/>
            <a:ext cx="2722191" cy="3629588"/>
          </a:xfrm>
          <a:prstGeom prst="rect">
            <a:avLst/>
          </a:prstGeom>
        </p:spPr>
      </p:pic>
      <p:pic>
        <p:nvPicPr>
          <p:cNvPr id="5" name="Imagem 4" descr="Uma imagem com texto, computador, captura de ecrã, vestuário&#10;&#10;Descrição gerada automaticamente">
            <a:hlinkClick r:id="rId3"/>
            <a:extLst>
              <a:ext uri="{FF2B5EF4-FFF2-40B4-BE49-F238E27FC236}">
                <a16:creationId xmlns:a16="http://schemas.microsoft.com/office/drawing/2014/main" id="{160CFD58-E421-45F7-96D2-8563B6EAD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071" y="1614206"/>
            <a:ext cx="2803858" cy="3629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 descr="Uma imagem com texto, Tipo de letra, círculo, Gráficos&#10;&#10;Descrição gerada automaticamente">
            <a:hlinkClick r:id="rId3"/>
            <a:extLst>
              <a:ext uri="{FF2B5EF4-FFF2-40B4-BE49-F238E27FC236}">
                <a16:creationId xmlns:a16="http://schemas.microsoft.com/office/drawing/2014/main" id="{F73535DC-7A8C-4ADD-B3FF-553688C23A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9" t="2667" r="3321" b="1333"/>
          <a:stretch/>
        </p:blipFill>
        <p:spPr>
          <a:xfrm>
            <a:off x="8377951" y="1905528"/>
            <a:ext cx="3032698" cy="30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60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1342</Words>
  <Application>Microsoft Office PowerPoint</Application>
  <PresentationFormat>Ecrã Panorâmico</PresentationFormat>
  <Paragraphs>112</Paragraphs>
  <Slides>15</Slides>
  <Notes>13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Roboto Mono</vt:lpstr>
      <vt:lpstr>YAFcfr0ZwUA_0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Rodolfo Duarte Pinto</dc:creator>
  <cp:lastModifiedBy>Rodolfo Duarte Pinto</cp:lastModifiedBy>
  <cp:revision>6</cp:revision>
  <cp:lastPrinted>2025-10-31T14:05:29Z</cp:lastPrinted>
  <dcterms:created xsi:type="dcterms:W3CDTF">2025-10-31T11:42:54Z</dcterms:created>
  <dcterms:modified xsi:type="dcterms:W3CDTF">2025-11-03T10:19:55Z</dcterms:modified>
</cp:coreProperties>
</file>